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74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CB6288-2E6B-4024-98B4-B2BD16B2B3C2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FB08C6-13CE-4763-A3B0-F6104B88B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75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6D3DA1-D792-475F-9C33-1523E7560DE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349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4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55247411-3B5B-42D2-AEE6-662480B28A1D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DECBFC-C508-4B39-9DCC-AE1486E7C5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7E7E8-797D-4D6D-9521-BD904734C68C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C6D03-8336-4638-9CC2-DC6B726267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1DE64-FB7B-4613-9AA0-02F9E09CCB35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DBAD6-B841-4425-8C90-0B52099BAB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7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8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9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0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2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5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6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7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2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2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22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96"/>
          <p:cNvSpPr>
            <a:spLocks noChangeAspect="1"/>
          </p:cNvSpPr>
          <p:nvPr/>
        </p:nvSpPr>
        <p:spPr>
          <a:xfrm>
            <a:off x="11113" y="4941888"/>
            <a:ext cx="611187" cy="611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99"/>
          <p:cNvSpPr>
            <a:spLocks noChangeAspect="1"/>
          </p:cNvSpPr>
          <p:nvPr/>
        </p:nvSpPr>
        <p:spPr>
          <a:xfrm>
            <a:off x="-25400" y="482600"/>
            <a:ext cx="598488" cy="904875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102"/>
          <p:cNvSpPr>
            <a:spLocks noChangeAspect="1"/>
          </p:cNvSpPr>
          <p:nvPr/>
        </p:nvSpPr>
        <p:spPr>
          <a:xfrm>
            <a:off x="371475" y="1887538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Oval 106"/>
          <p:cNvSpPr>
            <a:spLocks noChangeAspect="1"/>
          </p:cNvSpPr>
          <p:nvPr/>
        </p:nvSpPr>
        <p:spPr>
          <a:xfrm>
            <a:off x="7748588" y="282575"/>
            <a:ext cx="1128712" cy="11287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Oval 109"/>
          <p:cNvSpPr>
            <a:spLocks noChangeAspect="1"/>
          </p:cNvSpPr>
          <p:nvPr/>
        </p:nvSpPr>
        <p:spPr>
          <a:xfrm>
            <a:off x="7470775" y="1327150"/>
            <a:ext cx="608013" cy="6080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Oval 110"/>
          <p:cNvSpPr>
            <a:spLocks noChangeAspect="1"/>
          </p:cNvSpPr>
          <p:nvPr/>
        </p:nvSpPr>
        <p:spPr>
          <a:xfrm>
            <a:off x="7629525" y="5611813"/>
            <a:ext cx="738188" cy="738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Oval 112"/>
          <p:cNvSpPr>
            <a:spLocks noChangeAspect="1"/>
          </p:cNvSpPr>
          <p:nvPr/>
        </p:nvSpPr>
        <p:spPr>
          <a:xfrm>
            <a:off x="7494588" y="4927600"/>
            <a:ext cx="738187" cy="73818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6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Oval 59"/>
          <p:cNvSpPr>
            <a:spLocks noChangeAspect="1"/>
          </p:cNvSpPr>
          <p:nvPr/>
        </p:nvSpPr>
        <p:spPr>
          <a:xfrm>
            <a:off x="153988" y="2698750"/>
            <a:ext cx="468312" cy="4683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Oval 60"/>
          <p:cNvSpPr>
            <a:spLocks noChangeAspect="1"/>
          </p:cNvSpPr>
          <p:nvPr/>
        </p:nvSpPr>
        <p:spPr>
          <a:xfrm>
            <a:off x="474663" y="3167063"/>
            <a:ext cx="458787" cy="4587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3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4" name="Group 15"/>
          <p:cNvGrpSpPr>
            <a:grpSpLocks/>
          </p:cNvGrpSpPr>
          <p:nvPr/>
        </p:nvGrpSpPr>
        <p:grpSpPr bwMode="auto">
          <a:xfrm>
            <a:off x="4516438" y="993775"/>
            <a:ext cx="1846262" cy="1530350"/>
            <a:chOff x="4718762" y="993075"/>
            <a:chExt cx="1847138" cy="1530439"/>
          </a:xfrm>
        </p:grpSpPr>
        <p:sp>
          <p:nvSpPr>
            <p:cNvPr id="65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0E78-9496-4BAE-B47E-863516744597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7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1ED8F-7250-45C0-8B7B-D2BE7E97A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72DE9A-09C0-40CF-8898-FBBCCA031010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BB92A-054A-4A74-B126-D39E8DA5F3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44FF5-AD3B-410A-BBF1-A83DC5580A0E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0B417-33F9-4C82-8196-E5C9AF1BE9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423EF1-13EB-4AB7-9D03-3119B52C5715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DB4E-FC84-4B1A-AF2F-0D41888CEA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6E0B41-FCEB-4B0E-869B-CCADDC6EB051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B6B91-8671-481D-86A1-E4ECE54CE9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D727EB-7807-4526-8623-988AD45E28C2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D8E2-6E22-4D54-B5AF-C6BEB51B9D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6B464-4884-4797-BE74-ED80BD21F87B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A8CD2-D64E-41E4-B594-3E330D36B3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6B9AA6-995B-48EF-8394-C671A63C9E78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09AA7-2DE3-4C5D-BCBA-5CB8DF3C87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88835-9ADB-4D91-BF6F-6DFD46E2D6EA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2DE09-B83A-4025-B7D8-8515A13D81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24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AF6364C-801A-4336-A2D3-C8A27FCBA476}" type="datetimeFigureOut">
              <a:rPr lang="ru-RU"/>
              <a:pPr/>
              <a:t>18.06.2013</a:t>
            </a:fld>
            <a:endParaRPr lang="ru-RU"/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402FC71-073E-4FB8-BD9E-8BD208F7F50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4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9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76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4" name="Date Placeholder 4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0237-5C71-4540-A413-8A8930652DED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7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DEAF00-8ED4-4471-B408-AF2D65875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989138"/>
            <a:ext cx="8305800" cy="2773362"/>
          </a:xfrm>
        </p:spPr>
        <p:txBody>
          <a:bodyPr anchor="b"/>
          <a:lstStyle/>
          <a:p>
            <a:pPr algn="ctr"/>
            <a:r>
              <a:rPr lang="ru-RU" sz="6600">
                <a:latin typeface="Bookman Old Style" pitchFamily="18" charset="0"/>
              </a:rPr>
              <a:t>Конституция Российской Федерации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148263" y="5876925"/>
            <a:ext cx="3683000" cy="4492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ru-RU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earth-day-wallpapers-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5004048" cy="375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9900" y="406400"/>
            <a:ext cx="8226425" cy="1219200"/>
          </a:xfrm>
        </p:spPr>
        <p:txBody>
          <a:bodyPr/>
          <a:lstStyle/>
          <a:p>
            <a:pPr algn="ctr"/>
            <a:r>
              <a:rPr lang="ru-RU" sz="5400">
                <a:solidFill>
                  <a:schemeClr val="tx1"/>
                </a:solidFill>
                <a:latin typeface="Bookman Old Style" pitchFamily="18" charset="0"/>
              </a:rPr>
              <a:t>Статья 42 </a:t>
            </a:r>
            <a:br>
              <a:rPr lang="ru-RU" sz="5400">
                <a:solidFill>
                  <a:schemeClr val="tx1"/>
                </a:solidFill>
                <a:latin typeface="Bookman Old Style" pitchFamily="18" charset="0"/>
              </a:rPr>
            </a:br>
            <a:endParaRPr lang="ru-RU" sz="540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148064" y="2492896"/>
            <a:ext cx="3514742" cy="4051913"/>
          </a:xfrm>
          <a:gradFill>
            <a:gsLst>
              <a:gs pos="0">
                <a:schemeClr val="accent1">
                  <a:tint val="98000"/>
                  <a:satMod val="120000"/>
                  <a:lumMod val="110000"/>
                </a:schemeClr>
              </a:gs>
              <a:gs pos="100000">
                <a:schemeClr val="accent1">
                  <a:shade val="90000"/>
                  <a:lumMod val="90000"/>
                </a:schemeClr>
              </a:gs>
            </a:gsLst>
            <a:lin ang="5400000"/>
          </a:gradFill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defTabSz="457200" fontAlgn="auto"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pPr>
            <a:endParaRPr lang="ru-RU" sz="1800" kern="1200" dirty="0">
              <a:effectLst/>
            </a:endParaRPr>
          </a:p>
          <a:p>
            <a:pPr marL="0" indent="0" defTabSz="457200" fontAlgn="auto"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pPr>
            <a:r>
              <a:rPr lang="ru-RU" sz="1800" kern="1200" dirty="0">
                <a:effectLst/>
              </a:rPr>
              <a:t>Каждый человек имеет право на чистую окружающую среду, но если вдруг, случатся природные катаклизмы, и пострадало здоровье человека или его имущество, то это должно быть возмещено.  </a:t>
            </a:r>
          </a:p>
          <a:p>
            <a:pPr defTabSz="457200" fontAlgn="auto"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/>
            </a:pPr>
            <a:endParaRPr lang="ru-RU" sz="1800" kern="1200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PubRRectCallout"/>
          <p:cNvSpPr>
            <a:spLocks noEditPoints="1" noChangeArrowheads="1"/>
          </p:cNvSpPr>
          <p:nvPr/>
        </p:nvSpPr>
        <p:spPr bwMode="auto">
          <a:xfrm>
            <a:off x="539750" y="2420938"/>
            <a:ext cx="4032250" cy="424815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6386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724025"/>
          </a:xfrm>
        </p:spPr>
        <p:txBody>
          <a:bodyPr/>
          <a:lstStyle/>
          <a:p>
            <a:pPr algn="ctr"/>
            <a:r>
              <a:rPr lang="ru-RU" sz="5400"/>
              <a:t>                         </a:t>
            </a:r>
            <a:r>
              <a:rPr lang="ru-RU" sz="3600">
                <a:solidFill>
                  <a:schemeClr val="tx1"/>
                </a:solidFill>
                <a:latin typeface="Bookman Old Style" pitchFamily="18" charset="0"/>
              </a:rPr>
              <a:t>Статья19 </a:t>
            </a:r>
            <a:br>
              <a:rPr lang="ru-RU" sz="360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600">
                <a:solidFill>
                  <a:schemeClr val="tx1"/>
                </a:solidFill>
                <a:latin typeface="Bookman Old Style" pitchFamily="18" charset="0"/>
              </a:rPr>
              <a:t>   Все равны перед законом и судом</a:t>
            </a:r>
            <a:r>
              <a:rPr lang="ru-RU" sz="4100">
                <a:solidFill>
                  <a:schemeClr val="tx1"/>
                </a:solidFill>
              </a:rPr>
              <a:t/>
            </a:r>
            <a:br>
              <a:rPr lang="ru-RU" sz="4100">
                <a:solidFill>
                  <a:schemeClr val="tx1"/>
                </a:solidFill>
              </a:rPr>
            </a:br>
            <a:endParaRPr lang="ru-RU" sz="410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4213" y="2349500"/>
            <a:ext cx="3922712" cy="3475038"/>
          </a:xfrm>
        </p:spPr>
        <p:txBody>
          <a:bodyPr anchor="ctr"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1900">
                <a:solidFill>
                  <a:srgbClr val="74480C"/>
                </a:solidFill>
              </a:rPr>
              <a:t>Все люди равны, не важно какая  у человека национальность, родной язык, где он раньше жил, женщина это или мужчина. Государство гарантирует равенство между людьми. Запрещаются любые ограничения прав человека по тому, в какого Бога он верит, и на каком языке говорит.</a:t>
            </a:r>
            <a:endParaRPr lang="ru-RU" sz="1800"/>
          </a:p>
        </p:txBody>
      </p:sp>
      <p:pic>
        <p:nvPicPr>
          <p:cNvPr id="16391" name="Picture 7" descr="j03008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2492375"/>
            <a:ext cx="3887788" cy="32750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7" descr="j02293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492375"/>
            <a:ext cx="6408738" cy="3287713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888" y="3429000"/>
            <a:ext cx="2813050" cy="29670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17411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1219200"/>
          </a:xfrm>
        </p:spPr>
        <p:txBody>
          <a:bodyPr/>
          <a:lstStyle/>
          <a:p>
            <a:r>
              <a:rPr lang="ru-RU"/>
              <a:t>                        </a:t>
            </a:r>
            <a:r>
              <a:rPr lang="ru-RU">
                <a:solidFill>
                  <a:schemeClr val="tx1"/>
                </a:solidFill>
              </a:rPr>
              <a:t>Статья 20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      Каждый имеет право на жизнь</a:t>
            </a:r>
          </a:p>
        </p:txBody>
      </p:sp>
      <p:sp>
        <p:nvSpPr>
          <p:cNvPr id="17412" name="Объект 1"/>
          <p:cNvSpPr>
            <a:spLocks noGrp="1"/>
          </p:cNvSpPr>
          <p:nvPr>
            <p:ph idx="4294967295"/>
          </p:nvPr>
        </p:nvSpPr>
        <p:spPr>
          <a:xfrm>
            <a:off x="1042988" y="3141663"/>
            <a:ext cx="5040312" cy="1800225"/>
          </a:xfrm>
        </p:spPr>
        <p:txBody>
          <a:bodyPr anchor="ctr"/>
          <a:lstStyle/>
          <a:p>
            <a:pPr marL="0" indent="0">
              <a:buFont typeface="Wingdings" pitchFamily="2" charset="2"/>
              <a:buNone/>
            </a:pPr>
            <a:r>
              <a:rPr lang="ru-RU" sz="1800">
                <a:solidFill>
                  <a:schemeClr val="bg1"/>
                </a:solidFill>
              </a:rPr>
              <a:t>За любое преступление, по нашим законам человек несет ответственность перед всеми людьми, и его вину определяет суд с участием присяжных заседателей.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j02293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76475"/>
            <a:ext cx="5976937" cy="3886200"/>
          </a:xfrm>
          <a:prstGeom prst="rect">
            <a:avLst/>
          </a:prstGeom>
          <a:noFill/>
        </p:spPr>
      </p:pic>
      <p:sp>
        <p:nvSpPr>
          <p:cNvPr id="1843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41325" y="338138"/>
            <a:ext cx="8229600" cy="1219200"/>
          </a:xfrm>
        </p:spPr>
        <p:txBody>
          <a:bodyPr/>
          <a:lstStyle/>
          <a:p>
            <a:pPr algn="ctr"/>
            <a:r>
              <a:rPr lang="ru-RU" sz="4100"/>
              <a:t>  </a:t>
            </a:r>
            <a:r>
              <a:rPr lang="ru-RU" sz="4100">
                <a:solidFill>
                  <a:schemeClr val="tx1"/>
                </a:solidFill>
                <a:latin typeface="Bookman Old Style" pitchFamily="18" charset="0"/>
              </a:rPr>
              <a:t>Статья 23</a:t>
            </a:r>
            <a:br>
              <a:rPr lang="ru-RU" sz="410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4100">
                <a:solidFill>
                  <a:schemeClr val="tx1"/>
                </a:solidFill>
                <a:latin typeface="Bookman Old Style" pitchFamily="18" charset="0"/>
              </a:rPr>
              <a:t>Каждый имеет право на личную            жизнь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403350" y="3114675"/>
            <a:ext cx="3960813" cy="3743325"/>
          </a:xfrm>
        </p:spPr>
        <p:txBody>
          <a:bodyPr anchor="ctr"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2000">
                <a:solidFill>
                  <a:schemeClr val="bg1"/>
                </a:solidFill>
              </a:rPr>
              <a:t>Каждый человек имеет право на свои секреты, тайны и личную жизнь, иметь друзей и уметь все это защищать.</a:t>
            </a:r>
          </a:p>
          <a:p>
            <a:pPr marL="0" indent="0"/>
            <a:endParaRPr lang="ru-RU" sz="1800"/>
          </a:p>
        </p:txBody>
      </p:sp>
      <p:pic>
        <p:nvPicPr>
          <p:cNvPr id="18440" name="Picture 8" descr="j02167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989138"/>
            <a:ext cx="3684588" cy="4632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Cloud"/>
          <p:cNvSpPr>
            <a:spLocks noChangeAspect="1" noEditPoints="1" noChangeArrowheads="1"/>
          </p:cNvSpPr>
          <p:nvPr/>
        </p:nvSpPr>
        <p:spPr bwMode="auto">
          <a:xfrm>
            <a:off x="0" y="2205038"/>
            <a:ext cx="4464050" cy="29908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9460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055688" y="496888"/>
            <a:ext cx="7259637" cy="1158875"/>
          </a:xfrm>
        </p:spPr>
        <p:txBody>
          <a:bodyPr/>
          <a:lstStyle/>
          <a:p>
            <a:pPr algn="ctr"/>
            <a:r>
              <a:rPr lang="ru-RU" sz="4100">
                <a:solidFill>
                  <a:schemeClr val="tx1"/>
                </a:solidFill>
              </a:rPr>
              <a:t>Статья 25 </a:t>
            </a:r>
            <a:br>
              <a:rPr lang="ru-RU" sz="4100">
                <a:solidFill>
                  <a:schemeClr val="tx1"/>
                </a:solidFill>
              </a:rPr>
            </a:br>
            <a:r>
              <a:rPr lang="ru-RU" sz="4100">
                <a:solidFill>
                  <a:schemeClr val="tx1"/>
                </a:solidFill>
              </a:rPr>
              <a:t>Жилище неприкосновенно</a:t>
            </a:r>
          </a:p>
        </p:txBody>
      </p:sp>
      <p:sp>
        <p:nvSpPr>
          <p:cNvPr id="19461" name="Объект 1"/>
          <p:cNvSpPr>
            <a:spLocks noGrp="1"/>
          </p:cNvSpPr>
          <p:nvPr>
            <p:ph idx="4294967295"/>
          </p:nvPr>
        </p:nvSpPr>
        <p:spPr>
          <a:xfrm>
            <a:off x="468313" y="2060575"/>
            <a:ext cx="3443287" cy="2817813"/>
          </a:xfrm>
        </p:spPr>
        <p:txBody>
          <a:bodyPr anchor="ctr"/>
          <a:lstStyle/>
          <a:p>
            <a:pPr marL="0" indent="0">
              <a:buFont typeface="Wingdings" pitchFamily="2" charset="2"/>
              <a:buNone/>
            </a:pPr>
            <a:r>
              <a:rPr lang="ru-RU" sz="2000">
                <a:solidFill>
                  <a:schemeClr val="bg1"/>
                </a:solidFill>
              </a:rPr>
              <a:t>Никто не может без разрешения заходить к вам домой, только если он не имеет на это право.</a:t>
            </a:r>
          </a:p>
        </p:txBody>
      </p:sp>
      <p:pic>
        <p:nvPicPr>
          <p:cNvPr id="3074" name="Picture 2" descr="C:\Users\User\Desktop\Moy-dom---moya-krepo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4032448" cy="42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229600" cy="1722438"/>
          </a:xfrm>
        </p:spPr>
        <p:txBody>
          <a:bodyPr/>
          <a:lstStyle/>
          <a:p>
            <a:pPr algn="ctr"/>
            <a:r>
              <a:rPr lang="ru-RU" sz="3600">
                <a:solidFill>
                  <a:schemeClr val="tx1"/>
                </a:solidFill>
                <a:latin typeface="Bookman Old Style" pitchFamily="18" charset="0"/>
              </a:rPr>
              <a:t>Статья 26</a:t>
            </a:r>
            <a:r>
              <a:rPr lang="en-US" sz="360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n-US" sz="360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600">
                <a:solidFill>
                  <a:schemeClr val="tx1"/>
                </a:solidFill>
                <a:latin typeface="Bookman Old Style" pitchFamily="18" charset="0"/>
              </a:rPr>
              <a:t>Каждый имеет</a:t>
            </a:r>
            <a:r>
              <a:rPr lang="en-US" sz="360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3600">
                <a:solidFill>
                  <a:schemeClr val="tx1"/>
                </a:solidFill>
                <a:latin typeface="Bookman Old Style" pitchFamily="18" charset="0"/>
              </a:rPr>
              <a:t>право на пользование родным языком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313" y="3213100"/>
            <a:ext cx="3168650" cy="23780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None/>
            </a:pP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Каждый имеет право пользоваться своим родным языком и имеет право выбирать какой язык учить, на каком общаться, обучаться и заниматься творчеством.</a:t>
            </a:r>
          </a:p>
          <a:p>
            <a:endParaRPr lang="ru-RU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20489" name="Picture 9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492375"/>
            <a:ext cx="4948238" cy="42322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23850" y="692150"/>
            <a:ext cx="8229600" cy="1219200"/>
          </a:xfrm>
        </p:spPr>
        <p:txBody>
          <a:bodyPr/>
          <a:lstStyle/>
          <a:p>
            <a:pPr algn="ctr"/>
            <a:r>
              <a:rPr lang="ru-RU" sz="3600">
                <a:solidFill>
                  <a:schemeClr val="tx1"/>
                </a:solidFill>
                <a:latin typeface="Bookman Old Style" pitchFamily="18" charset="0"/>
              </a:rPr>
              <a:t>Статья 27 </a:t>
            </a:r>
            <a:br>
              <a:rPr lang="ru-RU" sz="360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600">
                <a:solidFill>
                  <a:schemeClr val="tx1"/>
                </a:solidFill>
                <a:latin typeface="Bookman Old Style" pitchFamily="18" charset="0"/>
              </a:rPr>
              <a:t>Каждый может свободно выезжать  и возвращаться в Российскую Федерацию</a:t>
            </a:r>
            <a:r>
              <a:rPr lang="ru-RU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5373688"/>
            <a:ext cx="3960813" cy="9350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Каждый гражданин имеет право уехать за границы РФ и так же вернуться обратно.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188" y="2420938"/>
            <a:ext cx="4248150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Все жители России имеют право свободно путешествовать по стране и жить там где им хочется.</a:t>
            </a:r>
          </a:p>
        </p:txBody>
      </p:sp>
      <p:pic>
        <p:nvPicPr>
          <p:cNvPr id="21511" name="Picture 7" descr="j02977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2708275"/>
            <a:ext cx="3240087" cy="2192338"/>
          </a:xfrm>
          <a:prstGeom prst="rect">
            <a:avLst/>
          </a:prstGeom>
          <a:noFill/>
        </p:spPr>
      </p:pic>
      <p:pic>
        <p:nvPicPr>
          <p:cNvPr id="21512" name="Picture 8" descr="j02513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860800"/>
            <a:ext cx="3384550" cy="2854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722438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Bookman Old Style" pitchFamily="18" charset="0"/>
              </a:rPr>
              <a:t>Статья 31 </a:t>
            </a:r>
            <a:br>
              <a:rPr lang="ru-RU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>
                <a:solidFill>
                  <a:schemeClr val="tx1"/>
                </a:solidFill>
                <a:latin typeface="Bookman Old Style" pitchFamily="18" charset="0"/>
              </a:rPr>
              <a:t>Митинги и демонстрации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07950" y="1685925"/>
            <a:ext cx="3267075" cy="23034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1800">
                <a:solidFill>
                  <a:schemeClr val="bg1"/>
                </a:solidFill>
                <a:latin typeface="Arial" charset="0"/>
              </a:rPr>
              <a:t>Граждане Российской Федерации могут собираться мирно, проводить собрания, митинги и демонстрации, но только без оружия.</a:t>
            </a:r>
            <a:endParaRPr lang="ru-RU" sz="180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838" y="2349500"/>
            <a:ext cx="5184775" cy="42687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39750" y="765175"/>
            <a:ext cx="8229600" cy="935038"/>
          </a:xfrm>
        </p:spPr>
        <p:txBody>
          <a:bodyPr/>
          <a:lstStyle/>
          <a:p>
            <a:r>
              <a:rPr lang="ru-RU" sz="4100">
                <a:solidFill>
                  <a:schemeClr val="tx1"/>
                </a:solidFill>
                <a:latin typeface="Bookman Old Style" pitchFamily="18" charset="0"/>
              </a:rPr>
              <a:t>Статья 38 </a:t>
            </a:r>
            <a:br>
              <a:rPr lang="ru-RU" sz="4100">
                <a:solidFill>
                  <a:schemeClr val="tx1"/>
                </a:solidFill>
                <a:latin typeface="Bookman Old Style" pitchFamily="18" charset="0"/>
              </a:rPr>
            </a:br>
            <a:endParaRPr lang="ru-RU" sz="410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95288" y="1341438"/>
            <a:ext cx="4978400" cy="11509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Материнство и детство, семья</a:t>
            </a:r>
            <a:r>
              <a:rPr lang="en-U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- </a:t>
            </a:r>
            <a:r>
              <a:rPr 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находятся под защитой государства.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2960025"/>
            <a:ext cx="2232025" cy="20272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Папа и мама одинаково должны заботиться о детях и о их воспитании.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445224"/>
            <a:ext cx="4248150" cy="654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Дети так же должны заботиться о своих родителях на старости лет.</a:t>
            </a:r>
          </a:p>
        </p:txBody>
      </p:sp>
      <p:pic>
        <p:nvPicPr>
          <p:cNvPr id="1026" name="Picture 2" descr="C:\Users\User\Desktop\kDbPgf7lC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93951"/>
            <a:ext cx="3552803" cy="495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"/>
        <a:ea typeface="Trebuchet MS"/>
        <a:cs typeface="Trebuchet MS"/>
      </a:majorFont>
      <a:minorFont>
        <a:latin typeface=""/>
        <a:ea typeface=""/>
        <a:cs typeface="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333</TotalTime>
  <Words>278</Words>
  <Application>Microsoft Office PowerPoint</Application>
  <PresentationFormat>Экран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Трава</vt:lpstr>
      <vt:lpstr>Summer</vt:lpstr>
      <vt:lpstr>Конституция Российской Федерации</vt:lpstr>
      <vt:lpstr>                         Статья19     Все равны перед законом и судом </vt:lpstr>
      <vt:lpstr>                        Статья 20        Каждый имеет право на жизнь</vt:lpstr>
      <vt:lpstr>  Статья 23 Каждый имеет право на личную            жизнь</vt:lpstr>
      <vt:lpstr>Статья 25  Жилище неприкосновенно</vt:lpstr>
      <vt:lpstr>Статья 26 Каждый имеет право на пользование родным языком</vt:lpstr>
      <vt:lpstr>Статья 27  Каждый может свободно выезжать  и возвращаться в Российскую Федерацию </vt:lpstr>
      <vt:lpstr>Статья 31  Митинги и демонстрации </vt:lpstr>
      <vt:lpstr>Статья 38  </vt:lpstr>
      <vt:lpstr>Статья 42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Конституция Российской Федерации</dc:title>
  <dc:creator>User</dc:creator>
  <cp:lastModifiedBy>User</cp:lastModifiedBy>
  <cp:revision>41</cp:revision>
  <dcterms:modified xsi:type="dcterms:W3CDTF">2013-06-18T08:48:25Z</dcterms:modified>
</cp:coreProperties>
</file>